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0BF99-F7BC-4C6B-A648-11A55479E5D7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59E3-2AE6-4324-91A2-D2C4973AE4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0BF99-F7BC-4C6B-A648-11A55479E5D7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59E3-2AE6-4324-91A2-D2C4973AE4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0BF99-F7BC-4C6B-A648-11A55479E5D7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59E3-2AE6-4324-91A2-D2C4973AE4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0BF99-F7BC-4C6B-A648-11A55479E5D7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59E3-2AE6-4324-91A2-D2C4973AE4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0BF99-F7BC-4C6B-A648-11A55479E5D7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59E3-2AE6-4324-91A2-D2C4973AE4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0BF99-F7BC-4C6B-A648-11A55479E5D7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59E3-2AE6-4324-91A2-D2C4973AE4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0BF99-F7BC-4C6B-A648-11A55479E5D7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59E3-2AE6-4324-91A2-D2C4973AE4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0BF99-F7BC-4C6B-A648-11A55479E5D7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59E3-2AE6-4324-91A2-D2C4973AE4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0BF99-F7BC-4C6B-A648-11A55479E5D7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59E3-2AE6-4324-91A2-D2C4973AE4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0BF99-F7BC-4C6B-A648-11A55479E5D7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59E3-2AE6-4324-91A2-D2C4973AE4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0BF99-F7BC-4C6B-A648-11A55479E5D7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59E3-2AE6-4324-91A2-D2C4973AE4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A0BF99-F7BC-4C6B-A648-11A55479E5D7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8259E3-2AE6-4324-91A2-D2C4973AE42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latin typeface="Gungsuh" pitchFamily="18" charset="-127"/>
                <a:ea typeface="Gungsuh" pitchFamily="18" charset="-127"/>
              </a:rPr>
              <a:t>The Serbs</a:t>
            </a:r>
            <a:endParaRPr lang="en-US" sz="9600" dirty="0">
              <a:gradFill>
                <a:gsLst>
                  <a:gs pos="0">
                    <a:srgbClr val="000082"/>
                  </a:gs>
                  <a:gs pos="13000">
                    <a:srgbClr val="0047FF"/>
                  </a:gs>
                  <a:gs pos="28000">
                    <a:srgbClr val="000082"/>
                  </a:gs>
                  <a:gs pos="42999">
                    <a:srgbClr val="0047FF"/>
                  </a:gs>
                  <a:gs pos="58000">
                    <a:srgbClr val="000082"/>
                  </a:gs>
                  <a:gs pos="72000">
                    <a:srgbClr val="0047FF"/>
                  </a:gs>
                  <a:gs pos="87000">
                    <a:srgbClr val="000082"/>
                  </a:gs>
                  <a:gs pos="100000">
                    <a:srgbClr val="0047FF"/>
                  </a:gs>
                </a:gsLst>
                <a:lin ang="5400000" scaled="0"/>
              </a:gradFill>
              <a:latin typeface="Gungsuh" pitchFamily="18" charset="-127"/>
              <a:ea typeface="Gungsuh" pitchFamily="18" charset="-127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19600" y="54102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Gungsuh" pitchFamily="18" charset="-127"/>
                <a:ea typeface="Gungsuh" pitchFamily="18" charset="-127"/>
              </a:rPr>
              <a:t>By Rachel H.</a:t>
            </a:r>
          </a:p>
          <a:p>
            <a:r>
              <a:rPr lang="en-US" dirty="0" smtClean="0">
                <a:solidFill>
                  <a:schemeClr val="tx1"/>
                </a:solidFill>
                <a:latin typeface="Gungsuh" pitchFamily="18" charset="-127"/>
                <a:ea typeface="Gungsuh" pitchFamily="18" charset="-127"/>
              </a:rPr>
              <a:t>&amp; Mike G.</a:t>
            </a:r>
            <a:endParaRPr lang="en-US" dirty="0">
              <a:solidFill>
                <a:schemeClr val="tx1"/>
              </a:solidFill>
              <a:latin typeface="Gungsuh" pitchFamily="18" charset="-127"/>
              <a:ea typeface="Gungsuh" pitchFamily="18" charset="-127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latin typeface="Gungsuh" pitchFamily="18" charset="-127"/>
                <a:ea typeface="Gungsuh" pitchFamily="18" charset="-127"/>
              </a:rPr>
              <a:t>Where did they come from?</a:t>
            </a:r>
            <a:endParaRPr lang="en-US" dirty="0">
              <a:gradFill>
                <a:gsLst>
                  <a:gs pos="0">
                    <a:srgbClr val="000082"/>
                  </a:gs>
                  <a:gs pos="13000">
                    <a:srgbClr val="0047FF"/>
                  </a:gs>
                  <a:gs pos="28000">
                    <a:srgbClr val="000082"/>
                  </a:gs>
                  <a:gs pos="42999">
                    <a:srgbClr val="0047FF"/>
                  </a:gs>
                  <a:gs pos="58000">
                    <a:srgbClr val="000082"/>
                  </a:gs>
                  <a:gs pos="72000">
                    <a:srgbClr val="0047FF"/>
                  </a:gs>
                  <a:gs pos="87000">
                    <a:srgbClr val="000082"/>
                  </a:gs>
                  <a:gs pos="100000">
                    <a:srgbClr val="0047FF"/>
                  </a:gs>
                </a:gsLst>
                <a:lin ang="5400000" scaled="0"/>
              </a:gradFill>
              <a:latin typeface="Gungsuh" pitchFamily="18" charset="-127"/>
              <a:ea typeface="Gungsuh" pitchFamily="18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Paleo</a:t>
            </a:r>
            <a:r>
              <a:rPr lang="en-US" dirty="0" smtClean="0"/>
              <a:t>-Balkan</a:t>
            </a:r>
            <a:r>
              <a:rPr lang="en-US" baseline="30000" dirty="0" smtClean="0"/>
              <a:t> </a:t>
            </a:r>
            <a:r>
              <a:rPr lang="en-US" dirty="0" smtClean="0"/>
              <a:t>tribes that previously inhabited the </a:t>
            </a:r>
            <a:r>
              <a:rPr lang="en-US" dirty="0" smtClean="0"/>
              <a:t>Balkans</a:t>
            </a:r>
          </a:p>
          <a:p>
            <a:r>
              <a:rPr lang="en-US" dirty="0" smtClean="0">
                <a:latin typeface="Eurostile" pitchFamily="34" charset="0"/>
              </a:rPr>
              <a:t>First inhabitants of Serbia:</a:t>
            </a:r>
          </a:p>
          <a:p>
            <a:pPr lvl="1"/>
            <a:r>
              <a:rPr lang="en-US" dirty="0" smtClean="0">
                <a:latin typeface="Eurostile" pitchFamily="34" charset="0"/>
              </a:rPr>
              <a:t>Illyrians </a:t>
            </a:r>
          </a:p>
          <a:p>
            <a:pPr lvl="1"/>
            <a:r>
              <a:rPr lang="en-US" dirty="0" smtClean="0">
                <a:latin typeface="Eurostile" pitchFamily="34" charset="0"/>
              </a:rPr>
              <a:t>Celts</a:t>
            </a:r>
          </a:p>
          <a:p>
            <a:pPr lvl="1"/>
            <a:r>
              <a:rPr lang="en-US" dirty="0" smtClean="0">
                <a:latin typeface="Eurostile" pitchFamily="34" charset="0"/>
              </a:rPr>
              <a:t>Romans</a:t>
            </a:r>
          </a:p>
          <a:p>
            <a:pPr lvl="1"/>
            <a:r>
              <a:rPr lang="en-US" smtClean="0">
                <a:latin typeface="Eurostile" pitchFamily="34" charset="0"/>
              </a:rPr>
              <a:t>Slavic tribes</a:t>
            </a:r>
            <a:endParaRPr lang="en-US" dirty="0">
              <a:latin typeface="Eurostile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latin typeface="Gungsuh" pitchFamily="18" charset="-127"/>
                <a:ea typeface="Gungsuh" pitchFamily="18" charset="-127"/>
              </a:rPr>
              <a:t>Who ruled them?</a:t>
            </a:r>
            <a:endParaRPr lang="en-US" dirty="0">
              <a:gradFill>
                <a:gsLst>
                  <a:gs pos="0">
                    <a:srgbClr val="000082"/>
                  </a:gs>
                  <a:gs pos="13000">
                    <a:srgbClr val="0047FF"/>
                  </a:gs>
                  <a:gs pos="28000">
                    <a:srgbClr val="000082"/>
                  </a:gs>
                  <a:gs pos="42999">
                    <a:srgbClr val="0047FF"/>
                  </a:gs>
                  <a:gs pos="58000">
                    <a:srgbClr val="000082"/>
                  </a:gs>
                  <a:gs pos="72000">
                    <a:srgbClr val="0047FF"/>
                  </a:gs>
                  <a:gs pos="87000">
                    <a:srgbClr val="000082"/>
                  </a:gs>
                  <a:gs pos="100000">
                    <a:srgbClr val="0047FF"/>
                  </a:gs>
                </a:gsLst>
                <a:lin ang="5400000" scaled="0"/>
              </a:gradFill>
              <a:latin typeface="Gungsuh" pitchFamily="18" charset="-127"/>
              <a:ea typeface="Gungsuh" pitchFamily="18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Eurostile" pitchFamily="34" charset="0"/>
              </a:rPr>
              <a:t>Serbian Empire (630-1459)</a:t>
            </a:r>
          </a:p>
          <a:p>
            <a:r>
              <a:rPr lang="en-US" dirty="0" smtClean="0">
                <a:latin typeface="Eurostile" pitchFamily="34" charset="0"/>
              </a:rPr>
              <a:t>Ottoman and Austrian Empire (1459-1791)</a:t>
            </a:r>
            <a:endParaRPr lang="en-US" dirty="0">
              <a:latin typeface="Eurostile" pitchFamily="34" charset="0"/>
            </a:endParaRPr>
          </a:p>
        </p:txBody>
      </p:sp>
      <p:pic>
        <p:nvPicPr>
          <p:cNvPr id="6146" name="Picture 2" descr="http://www.clevelandpeople.com/images/serbian/serbian-fla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3429000"/>
            <a:ext cx="4286250" cy="2876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latin typeface="Gungsuh" pitchFamily="18" charset="-127"/>
                <a:ea typeface="Gungsuh" pitchFamily="18" charset="-127"/>
              </a:rPr>
              <a:t>How did their ruler influence the region?</a:t>
            </a:r>
            <a:endParaRPr lang="en-US" dirty="0">
              <a:gradFill>
                <a:gsLst>
                  <a:gs pos="0">
                    <a:srgbClr val="000082"/>
                  </a:gs>
                  <a:gs pos="13000">
                    <a:srgbClr val="0047FF"/>
                  </a:gs>
                  <a:gs pos="28000">
                    <a:srgbClr val="000082"/>
                  </a:gs>
                  <a:gs pos="42999">
                    <a:srgbClr val="0047FF"/>
                  </a:gs>
                  <a:gs pos="58000">
                    <a:srgbClr val="000082"/>
                  </a:gs>
                  <a:gs pos="72000">
                    <a:srgbClr val="0047FF"/>
                  </a:gs>
                  <a:gs pos="87000">
                    <a:srgbClr val="000082"/>
                  </a:gs>
                  <a:gs pos="100000">
                    <a:srgbClr val="0047FF"/>
                  </a:gs>
                </a:gsLst>
                <a:lin ang="5400000" scaled="0"/>
              </a:gradFill>
              <a:latin typeface="Gungsuh" pitchFamily="18" charset="-127"/>
              <a:ea typeface="Gungsuh" pitchFamily="18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Eurostile" pitchFamily="34" charset="0"/>
              </a:rPr>
              <a:t>Serbian empire:</a:t>
            </a:r>
          </a:p>
          <a:p>
            <a:pPr lvl="1"/>
            <a:r>
              <a:rPr lang="en-US" dirty="0" smtClean="0">
                <a:latin typeface="Eurostile" pitchFamily="34" charset="0"/>
              </a:rPr>
              <a:t>the country reached its territorial, spiritual and cultural peak, and become one of the larger states in Europe.</a:t>
            </a:r>
          </a:p>
          <a:p>
            <a:pPr lvl="1"/>
            <a:r>
              <a:rPr lang="en-US" dirty="0" smtClean="0">
                <a:latin typeface="Eurostile" pitchFamily="34" charset="0"/>
              </a:rPr>
              <a:t>universal system of laws</a:t>
            </a:r>
          </a:p>
          <a:p>
            <a:r>
              <a:rPr lang="en-US" dirty="0" smtClean="0">
                <a:latin typeface="Eurostile" pitchFamily="34" charset="0"/>
              </a:rPr>
              <a:t>Ottoman empire:</a:t>
            </a:r>
          </a:p>
          <a:p>
            <a:pPr lvl="1"/>
            <a:r>
              <a:rPr lang="en-US" dirty="0" smtClean="0">
                <a:latin typeface="Eurostile" pitchFamily="34" charset="0"/>
              </a:rPr>
              <a:t>Caused Serbs to convert to Islam (part of ruling class)</a:t>
            </a:r>
          </a:p>
          <a:p>
            <a:pPr lvl="1"/>
            <a:r>
              <a:rPr lang="en-US" dirty="0" smtClean="0">
                <a:latin typeface="Eurostile" pitchFamily="34" charset="0"/>
              </a:rPr>
              <a:t>Cultural and economical development  restrained</a:t>
            </a:r>
            <a:endParaRPr lang="en-US" dirty="0" smtClean="0">
              <a:latin typeface="Eurostile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latin typeface="Gungsuh" pitchFamily="18" charset="-127"/>
                <a:ea typeface="Gungsuh" pitchFamily="18" charset="-127"/>
              </a:rPr>
              <a:t>Conflicts involved with before the break up of Yugoslavia</a:t>
            </a:r>
            <a:endParaRPr lang="en-US" dirty="0">
              <a:gradFill>
                <a:gsLst>
                  <a:gs pos="0">
                    <a:srgbClr val="000082"/>
                  </a:gs>
                  <a:gs pos="13000">
                    <a:srgbClr val="0047FF"/>
                  </a:gs>
                  <a:gs pos="28000">
                    <a:srgbClr val="000082"/>
                  </a:gs>
                  <a:gs pos="42999">
                    <a:srgbClr val="0047FF"/>
                  </a:gs>
                  <a:gs pos="58000">
                    <a:srgbClr val="000082"/>
                  </a:gs>
                  <a:gs pos="72000">
                    <a:srgbClr val="0047FF"/>
                  </a:gs>
                  <a:gs pos="87000">
                    <a:srgbClr val="000082"/>
                  </a:gs>
                  <a:gs pos="100000">
                    <a:srgbClr val="0047FF"/>
                  </a:gs>
                </a:gsLst>
                <a:lin ang="5400000" scaled="0"/>
              </a:gradFill>
              <a:latin typeface="Gungsuh" pitchFamily="18" charset="-127"/>
              <a:ea typeface="Gungsuh" pitchFamily="18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19400"/>
            <a:ext cx="8229600" cy="3200400"/>
          </a:xfrm>
        </p:spPr>
        <p:txBody>
          <a:bodyPr/>
          <a:lstStyle/>
          <a:p>
            <a:r>
              <a:rPr lang="en-US" dirty="0" smtClean="0">
                <a:latin typeface="Eurostile" pitchFamily="34" charset="0"/>
              </a:rPr>
              <a:t>They were involved in an ethnically-driven protest with Kosovo Albanians, who wanted to be granted as a “constituent republic” which would allow them to secede from Yugoslavia. </a:t>
            </a:r>
            <a:endParaRPr lang="en-US" dirty="0">
              <a:latin typeface="Eurostile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latin typeface="Gungsuh" pitchFamily="18" charset="-127"/>
                <a:ea typeface="Gungsuh" pitchFamily="18" charset="-127"/>
              </a:rPr>
              <a:t>Religion</a:t>
            </a:r>
            <a:endParaRPr lang="en-US" dirty="0">
              <a:gradFill>
                <a:gsLst>
                  <a:gs pos="0">
                    <a:srgbClr val="000082"/>
                  </a:gs>
                  <a:gs pos="13000">
                    <a:srgbClr val="0047FF"/>
                  </a:gs>
                  <a:gs pos="28000">
                    <a:srgbClr val="000082"/>
                  </a:gs>
                  <a:gs pos="42999">
                    <a:srgbClr val="0047FF"/>
                  </a:gs>
                  <a:gs pos="58000">
                    <a:srgbClr val="000082"/>
                  </a:gs>
                  <a:gs pos="72000">
                    <a:srgbClr val="0047FF"/>
                  </a:gs>
                  <a:gs pos="87000">
                    <a:srgbClr val="000082"/>
                  </a:gs>
                  <a:gs pos="100000">
                    <a:srgbClr val="0047FF"/>
                  </a:gs>
                </a:gsLst>
                <a:lin ang="5400000" scaled="0"/>
              </a:gradFill>
              <a:latin typeface="Gungsuh" pitchFamily="18" charset="-127"/>
              <a:ea typeface="Gungsuh" pitchFamily="18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33CC"/>
                </a:solidFill>
                <a:latin typeface="Eurostile" pitchFamily="34" charset="0"/>
              </a:rPr>
              <a:t>Orthodox Christianity – </a:t>
            </a:r>
            <a:r>
              <a:rPr lang="en-US" dirty="0" smtClean="0">
                <a:latin typeface="Eurostile" pitchFamily="34" charset="0"/>
              </a:rPr>
              <a:t>majority</a:t>
            </a:r>
          </a:p>
          <a:p>
            <a:r>
              <a:rPr lang="en-US" dirty="0" smtClean="0">
                <a:latin typeface="Eurostile" pitchFamily="34" charset="0"/>
              </a:rPr>
              <a:t>Roman Catholic</a:t>
            </a:r>
          </a:p>
          <a:p>
            <a:r>
              <a:rPr lang="en-US" dirty="0" smtClean="0">
                <a:latin typeface="Eurostile" pitchFamily="34" charset="0"/>
              </a:rPr>
              <a:t>Islam</a:t>
            </a:r>
            <a:endParaRPr lang="en-US" dirty="0">
              <a:latin typeface="Eurostile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latin typeface="Gungsuh" pitchFamily="18" charset="-127"/>
                <a:ea typeface="Gungsuh" pitchFamily="18" charset="-127"/>
              </a:rPr>
              <a:t>Economy is based on…</a:t>
            </a:r>
            <a:endParaRPr lang="en-US" dirty="0">
              <a:gradFill>
                <a:gsLst>
                  <a:gs pos="0">
                    <a:srgbClr val="000082"/>
                  </a:gs>
                  <a:gs pos="13000">
                    <a:srgbClr val="0047FF"/>
                  </a:gs>
                  <a:gs pos="28000">
                    <a:srgbClr val="000082"/>
                  </a:gs>
                  <a:gs pos="42999">
                    <a:srgbClr val="0047FF"/>
                  </a:gs>
                  <a:gs pos="58000">
                    <a:srgbClr val="000082"/>
                  </a:gs>
                  <a:gs pos="72000">
                    <a:srgbClr val="0047FF"/>
                  </a:gs>
                  <a:gs pos="87000">
                    <a:srgbClr val="000082"/>
                  </a:gs>
                  <a:gs pos="100000">
                    <a:srgbClr val="0047FF"/>
                  </a:gs>
                </a:gsLst>
                <a:lin ang="5400000" scaled="0"/>
              </a:gradFill>
              <a:latin typeface="Gungsuh" pitchFamily="18" charset="-127"/>
              <a:ea typeface="Gungsuh" pitchFamily="18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Eurostile" pitchFamily="34" charset="0"/>
              </a:rPr>
              <a:t>Based on services</a:t>
            </a:r>
          </a:p>
          <a:p>
            <a:pPr lvl="1"/>
            <a:r>
              <a:rPr lang="en-US" dirty="0" smtClean="0">
                <a:latin typeface="Eurostile" pitchFamily="34" charset="0"/>
              </a:rPr>
              <a:t>almost 65% of the economy. </a:t>
            </a:r>
          </a:p>
          <a:p>
            <a:r>
              <a:rPr lang="en-US" dirty="0" smtClean="0">
                <a:latin typeface="Eurostile" pitchFamily="34" charset="0"/>
              </a:rPr>
              <a:t>Free market</a:t>
            </a:r>
            <a:endParaRPr lang="en-US" dirty="0">
              <a:latin typeface="Eurostile" pitchFamily="34" charset="0"/>
            </a:endParaRPr>
          </a:p>
        </p:txBody>
      </p:sp>
      <p:pic>
        <p:nvPicPr>
          <p:cNvPr id="2051" name="Picture 3" descr="C:\Users\Rach\AppData\Local\Microsoft\Windows\Temporary Internet Files\Content.IE5\TXIICMBW\MP90044829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296929">
            <a:off x="5451223" y="3774071"/>
            <a:ext cx="3081716" cy="20484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latin typeface="Gungsuh" pitchFamily="18" charset="-127"/>
                <a:ea typeface="Gungsuh" pitchFamily="18" charset="-127"/>
              </a:rPr>
              <a:t>Physical Geography</a:t>
            </a:r>
            <a:endParaRPr lang="en-US" dirty="0">
              <a:gradFill>
                <a:gsLst>
                  <a:gs pos="0">
                    <a:srgbClr val="000082"/>
                  </a:gs>
                  <a:gs pos="13000">
                    <a:srgbClr val="0047FF"/>
                  </a:gs>
                  <a:gs pos="28000">
                    <a:srgbClr val="000082"/>
                  </a:gs>
                  <a:gs pos="42999">
                    <a:srgbClr val="0047FF"/>
                  </a:gs>
                  <a:gs pos="58000">
                    <a:srgbClr val="000082"/>
                  </a:gs>
                  <a:gs pos="72000">
                    <a:srgbClr val="0047FF"/>
                  </a:gs>
                  <a:gs pos="87000">
                    <a:srgbClr val="000082"/>
                  </a:gs>
                  <a:gs pos="100000">
                    <a:srgbClr val="0047FF"/>
                  </a:gs>
                </a:gsLst>
                <a:lin ang="5400000" scaled="0"/>
              </a:gradFill>
              <a:latin typeface="Gungsuh" pitchFamily="18" charset="-127"/>
              <a:ea typeface="Gungsuh" pitchFamily="18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7696200" cy="5211763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Eurostile" pitchFamily="34" charset="0"/>
                <a:ea typeface="Gungsuh" pitchFamily="18" charset="-127"/>
              </a:rPr>
              <a:t>Serbia's geography has </a:t>
            </a:r>
            <a:r>
              <a:rPr lang="en-US" dirty="0" smtClean="0">
                <a:solidFill>
                  <a:srgbClr val="0033CC"/>
                </a:solidFill>
                <a:latin typeface="Eurostile" pitchFamily="34" charset="0"/>
                <a:ea typeface="Gungsuh" pitchFamily="18" charset="-127"/>
              </a:rPr>
              <a:t>fertile plains </a:t>
            </a:r>
            <a:r>
              <a:rPr lang="en-US" dirty="0" smtClean="0">
                <a:latin typeface="Eurostile" pitchFamily="34" charset="0"/>
                <a:ea typeface="Gungsuh" pitchFamily="18" charset="-127"/>
              </a:rPr>
              <a:t>in the north</a:t>
            </a:r>
          </a:p>
          <a:p>
            <a:pPr lvl="1"/>
            <a:r>
              <a:rPr lang="en-US" dirty="0" smtClean="0">
                <a:latin typeface="Eurostile" pitchFamily="34" charset="0"/>
                <a:ea typeface="Gungsuh" pitchFamily="18" charset="-127"/>
              </a:rPr>
              <a:t> provide mineral water for exports.  </a:t>
            </a:r>
          </a:p>
          <a:p>
            <a:r>
              <a:rPr lang="en-US" dirty="0" smtClean="0">
                <a:latin typeface="Eurostile" pitchFamily="34" charset="0"/>
                <a:ea typeface="Gungsuh" pitchFamily="18" charset="-127"/>
              </a:rPr>
              <a:t>The north is largely covered by the </a:t>
            </a:r>
            <a:r>
              <a:rPr lang="en-US" dirty="0" smtClean="0">
                <a:solidFill>
                  <a:srgbClr val="0033CC"/>
                </a:solidFill>
                <a:latin typeface="Eurostile" pitchFamily="34" charset="0"/>
                <a:ea typeface="Gungsuh" pitchFamily="18" charset="-127"/>
              </a:rPr>
              <a:t>Danube River</a:t>
            </a:r>
          </a:p>
          <a:p>
            <a:pPr lvl="1"/>
            <a:r>
              <a:rPr lang="en-US" dirty="0" smtClean="0">
                <a:latin typeface="Eurostile" pitchFamily="34" charset="0"/>
                <a:ea typeface="Gungsuh" pitchFamily="18" charset="-127"/>
              </a:rPr>
              <a:t>provides a waterway for shipping</a:t>
            </a:r>
          </a:p>
          <a:p>
            <a:r>
              <a:rPr lang="en-US" dirty="0" smtClean="0">
                <a:solidFill>
                  <a:srgbClr val="0033CC"/>
                </a:solidFill>
                <a:latin typeface="Eurostile" pitchFamily="34" charset="0"/>
                <a:ea typeface="Gungsuh" pitchFamily="18" charset="-127"/>
              </a:rPr>
              <a:t>Mountains</a:t>
            </a:r>
            <a:r>
              <a:rPr lang="en-US" dirty="0" smtClean="0">
                <a:latin typeface="Eurostile" pitchFamily="34" charset="0"/>
                <a:ea typeface="Gungsuh" pitchFamily="18" charset="-127"/>
              </a:rPr>
              <a:t> cover many parts of the country.  The largest are the Carpathian Mountains and the Dinaric Alps</a:t>
            </a:r>
          </a:p>
          <a:p>
            <a:pPr lvl="1"/>
            <a:r>
              <a:rPr lang="en-US" dirty="0" smtClean="0">
                <a:latin typeface="Eurostile" pitchFamily="34" charset="0"/>
                <a:ea typeface="Gungsuh" pitchFamily="18" charset="-127"/>
              </a:rPr>
              <a:t>create a moderate continental climate.</a:t>
            </a:r>
          </a:p>
          <a:p>
            <a:endParaRPr lang="en-US" dirty="0">
              <a:latin typeface="Eurostile" pitchFamily="34" charset="0"/>
              <a:ea typeface="Gungsuh" pitchFamily="18" charset="-127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4">
      <a:dk1>
        <a:sysClr val="windowText" lastClr="000000"/>
      </a:dk1>
      <a:lt1>
        <a:sysClr val="window" lastClr="FFFFFF"/>
      </a:lt1>
      <a:dk2>
        <a:srgbClr val="FF000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</TotalTime>
  <Words>225</Words>
  <Application>Microsoft Office PowerPoint</Application>
  <PresentationFormat>On-screen Show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The Serbs</vt:lpstr>
      <vt:lpstr>Where did they come from?</vt:lpstr>
      <vt:lpstr>Who ruled them?</vt:lpstr>
      <vt:lpstr>How did their ruler influence the region?</vt:lpstr>
      <vt:lpstr>Conflicts involved with before the break up of Yugoslavia</vt:lpstr>
      <vt:lpstr>Religion</vt:lpstr>
      <vt:lpstr>Economy is based on…</vt:lpstr>
      <vt:lpstr>Physical Geography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Serbs</dc:title>
  <dc:creator>michaeljgaluppo</dc:creator>
  <cp:lastModifiedBy>Rach</cp:lastModifiedBy>
  <cp:revision>15</cp:revision>
  <dcterms:created xsi:type="dcterms:W3CDTF">2010-05-03T16:14:37Z</dcterms:created>
  <dcterms:modified xsi:type="dcterms:W3CDTF">2010-05-05T01:15:13Z</dcterms:modified>
</cp:coreProperties>
</file>